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6" r:id="rId5"/>
    <p:sldId id="271" r:id="rId6"/>
    <p:sldId id="272" r:id="rId7"/>
    <p:sldId id="285" r:id="rId8"/>
    <p:sldId id="273" r:id="rId9"/>
    <p:sldId id="281" r:id="rId10"/>
    <p:sldId id="274" r:id="rId11"/>
    <p:sldId id="283" r:id="rId12"/>
    <p:sldId id="275" r:id="rId13"/>
    <p:sldId id="276" r:id="rId14"/>
    <p:sldId id="282" r:id="rId15"/>
    <p:sldId id="277" r:id="rId16"/>
    <p:sldId id="284" r:id="rId17"/>
    <p:sldId id="278" r:id="rId18"/>
    <p:sldId id="279" r:id="rId19"/>
    <p:sldId id="280" r:id="rId20"/>
    <p:sldId id="286" r:id="rId21"/>
    <p:sldId id="287" r:id="rId22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85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7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13FD83-68DC-4DDD-8DFF-361B40969E00}" type="datetime1">
              <a:rPr lang="it-IT" smtClean="0"/>
              <a:t>16/07/2023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1FAA5-2D2D-4352-A7F5-5423D66860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5045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5753BC-8947-4C27-A3A9-11C11AC4F881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D4AFE6-52F8-436F-9DAC-607E2BE5A99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2068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D4AFE6-52F8-436F-9DAC-607E2BE5A99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15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rtlCol="0"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1008FE-F0E1-4D6C-A264-D221EAF1A45B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16" name="Connettore diritto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7" name="Segnaposto immagine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egnaposto testo 9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2" y="3843867"/>
            <a:ext cx="8304210" cy="457200"/>
          </a:xfrm>
        </p:spPr>
        <p:txBody>
          <a:bodyPr rtlCol="0"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AB0984-8BF5-4084-B9DE-C3F95847F0C5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3F31DF-0F13-4C07-B8E8-8DE9DF2B257E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450945-A1A5-4A43-BFA1-FB755A1A8B61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4" name="Casella di testo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Casella di testo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99C263-1E7D-482F-86DA-D351FDFC851F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0022AC-D4C6-4995-926A-12BCA509BD1E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1" name="Casella di testo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2" name="Casella di testo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F8E49B-C5A0-4D44-A8F0-D3D38BE60B87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DE2A0-590B-4ADA-BE52-885737B0CEA8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0C7F1-758B-4DE4-8CB7-E790909A1FCC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890BE9-0B66-44F1-A067-902CD8EEEEC0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rtlCol="0" anchor="b">
            <a:normAutofit/>
          </a:bodyPr>
          <a:lstStyle>
            <a:lvl1pPr algn="l">
              <a:defRPr sz="3600" b="0" cap="all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A2607-A13B-4131-83A3-B11C66989093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F72D7-1C8F-4F88-8AC4-606369172091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D62387-A0BD-4203-9F32-3C8C447D69A8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292593-34EA-4CC9-AE24-FD63B20B116F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C64748-8B85-472D-BF10-298A8570E7F6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62FC16-6015-46BB-9018-C212331A619A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FD8C08-4E8C-4890-9EB4-6F20EE4CFB50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Connettore diritto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19E563C5-7F0B-4353-A729-31CA1A4DDF91}" type="datetime1">
              <a:rPr lang="it-IT" noProof="0" smtClean="0"/>
              <a:t>16/07/2023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ttangolo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8672"/>
            <a:ext cx="1219200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960392" cy="2971801"/>
          </a:xfrm>
        </p:spPr>
        <p:txBody>
          <a:bodyPr rtlCol="0">
            <a:normAutofit/>
          </a:bodyPr>
          <a:lstStyle/>
          <a:p>
            <a:pPr algn="just"/>
            <a:r>
              <a:rPr lang="it-IT" sz="5400" b="1" dirty="0"/>
              <a:t>TRIANGOLAZIONE DI DELAUNAY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 rtlCol="0">
            <a:normAutofit/>
          </a:bodyPr>
          <a:lstStyle/>
          <a:p>
            <a:pPr algn="just" rtl="0"/>
            <a:r>
              <a:rPr lang="it-IT" sz="2400" dirty="0">
                <a:solidFill>
                  <a:schemeClr val="tx1"/>
                </a:solidFill>
              </a:rPr>
              <a:t>Programmazione e Calcolo Scientifico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33785C-26C9-229B-5ED4-6143D3BB6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67" y="476192"/>
            <a:ext cx="7671773" cy="1507067"/>
          </a:xfrm>
        </p:spPr>
        <p:txBody>
          <a:bodyPr>
            <a:normAutofit/>
          </a:bodyPr>
          <a:lstStyle/>
          <a:p>
            <a:pPr algn="just"/>
            <a:r>
              <a:rPr lang="it-IT" sz="4800" b="1" dirty="0"/>
              <a:t>CASO punto ESTERNO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5C31F7-6EF8-CBB7-75AF-C23244B30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066" y="1983259"/>
            <a:ext cx="7671774" cy="411813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dirty="0">
                <a:solidFill>
                  <a:schemeClr val="tx1"/>
                </a:solidFill>
              </a:rPr>
              <a:t>Se il punto è esterno a tutti i triangoli della triangolazione: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Unisco il punto a tutti i punti della triangolazione.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Verifico che questi segmenti non creino intersezioni.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Valuto i segmenti senza intersezione inserendo in un vettore di punti il punto opposto al punto in esame (A,B,C).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Ricavo i segmenti ammissibili costituiti da soli punti del vettore (AB, BC).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Creo dei nuovi triangoli formati dal punto in esame e i segmenti ammissibili.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Per ognuno dei nuovi triangoli verifico se esiste uno della triangolazione adiacente.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Verifico l’ipotesi di Delaunay tra le adiacenze.</a:t>
            </a:r>
          </a:p>
        </p:txBody>
      </p:sp>
      <p:pic>
        <p:nvPicPr>
          <p:cNvPr id="5" name="Immagine 4" descr="Immagine che contiene triangolo, linea&#10;&#10;Descrizione generata automaticamente">
            <a:extLst>
              <a:ext uri="{FF2B5EF4-FFF2-40B4-BE49-F238E27FC236}">
                <a16:creationId xmlns:a16="http://schemas.microsoft.com/office/drawing/2014/main" id="{ACE843EC-A61D-36FD-0EDD-672A81100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7" t="12391" r="15045" b="11021"/>
          <a:stretch/>
        </p:blipFill>
        <p:spPr>
          <a:xfrm>
            <a:off x="8645226" y="476192"/>
            <a:ext cx="2958707" cy="290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86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D172E-1D54-EE53-52C0-F02EB010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099" y="2246"/>
            <a:ext cx="4457801" cy="1507067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err="1"/>
              <a:t>intersect</a:t>
            </a:r>
            <a:endParaRPr lang="it-IT" sz="4800" b="1" dirty="0"/>
          </a:p>
        </p:txBody>
      </p:sp>
      <p:pic>
        <p:nvPicPr>
          <p:cNvPr id="5" name="Segnaposto contenuto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04AE417-1E4C-6CCC-D93F-E46434484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08" y="1446378"/>
            <a:ext cx="4006304" cy="4655842"/>
          </a:xfrm>
        </p:spPr>
      </p:pic>
      <p:pic>
        <p:nvPicPr>
          <p:cNvPr id="7" name="Immagine 6" descr="Immagine che contiene testo, schermata, schermo, numero&#10;&#10;Descrizione generata automaticamente">
            <a:extLst>
              <a:ext uri="{FF2B5EF4-FFF2-40B4-BE49-F238E27FC236}">
                <a16:creationId xmlns:a16="http://schemas.microsoft.com/office/drawing/2014/main" id="{9AFD66D4-5E41-A5EF-234E-BE4C6C218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774" y="1446378"/>
            <a:ext cx="3242151" cy="4655842"/>
          </a:xfrm>
          <a:prstGeom prst="rect">
            <a:avLst/>
          </a:prstGeom>
        </p:spPr>
      </p:pic>
      <p:pic>
        <p:nvPicPr>
          <p:cNvPr id="9" name="Immagine 8" descr="Immagine che contiene linea, diagramma, Diagramma, numero&#10;&#10;Descrizione generata automaticamente">
            <a:extLst>
              <a:ext uri="{FF2B5EF4-FFF2-40B4-BE49-F238E27FC236}">
                <a16:creationId xmlns:a16="http://schemas.microsoft.com/office/drawing/2014/main" id="{EC183D60-949D-DAFD-B2C0-E11CA7922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41" t="1065" r="4945" b="4217"/>
          <a:stretch/>
        </p:blipFill>
        <p:spPr>
          <a:xfrm>
            <a:off x="9205888" y="1446378"/>
            <a:ext cx="2500604" cy="465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354417-7694-6E1D-D6DD-EC760734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"/>
            <a:ext cx="8534400" cy="1300682"/>
          </a:xfrm>
        </p:spPr>
        <p:txBody>
          <a:bodyPr>
            <a:normAutofit/>
          </a:bodyPr>
          <a:lstStyle/>
          <a:p>
            <a:pPr algn="ctr"/>
            <a:r>
              <a:rPr lang="it-IT" sz="4400" b="1" dirty="0"/>
              <a:t>CASO PUNTO SUL Lato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B9A298-C476-48DF-7A55-9D3901788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70" y="1367656"/>
            <a:ext cx="5198565" cy="3433665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it-IT" sz="2100" dirty="0">
                <a:solidFill>
                  <a:schemeClr val="tx1"/>
                </a:solidFill>
              </a:rPr>
              <a:t>Il lato su cui giace il punto è un</a:t>
            </a:r>
            <a:r>
              <a:rPr lang="it-IT" sz="2100" dirty="0">
                <a:solidFill>
                  <a:schemeClr val="accent1"/>
                </a:solidFill>
              </a:rPr>
              <a:t> lato esterno della triangolazione</a:t>
            </a:r>
            <a:r>
              <a:rPr lang="it-IT" sz="2100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2100" dirty="0">
                <a:solidFill>
                  <a:schemeClr val="tx1"/>
                </a:solidFill>
              </a:rPr>
              <a:t>Salvo l’indice del triangolo.</a:t>
            </a:r>
          </a:p>
          <a:p>
            <a:pPr algn="just"/>
            <a:r>
              <a:rPr lang="it-IT" sz="2100" dirty="0">
                <a:solidFill>
                  <a:schemeClr val="tx1"/>
                </a:solidFill>
              </a:rPr>
              <a:t>Cancello il triangolo dalla triangolazione.</a:t>
            </a:r>
          </a:p>
          <a:p>
            <a:pPr algn="just"/>
            <a:r>
              <a:rPr lang="it-IT" sz="2100" dirty="0">
                <a:solidFill>
                  <a:schemeClr val="tx1"/>
                </a:solidFill>
              </a:rPr>
              <a:t>Creo i 2 nuovi triangoli formati dal punto in esame e i vertici del triangolo di partenza.</a:t>
            </a:r>
          </a:p>
          <a:p>
            <a:pPr algn="just"/>
            <a:r>
              <a:rPr lang="it-IT" sz="2100" dirty="0">
                <a:solidFill>
                  <a:schemeClr val="tx1"/>
                </a:solidFill>
              </a:rPr>
              <a:t>Per ognuno dei nuovi triangoli verifico se esiste uno della triangolazione adiacente.</a:t>
            </a:r>
          </a:p>
          <a:p>
            <a:pPr algn="just"/>
            <a:r>
              <a:rPr lang="it-IT" sz="2100" dirty="0">
                <a:solidFill>
                  <a:schemeClr val="tx1"/>
                </a:solidFill>
              </a:rPr>
              <a:t>Verifico l’ipotesi di Delaunay tra le adiacenze.</a:t>
            </a:r>
          </a:p>
          <a:p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A7C2648-7C66-056E-73F4-0B8515590915}"/>
              </a:ext>
            </a:extLst>
          </p:cNvPr>
          <p:cNvSpPr txBox="1">
            <a:spLocks/>
          </p:cNvSpPr>
          <p:nvPr/>
        </p:nvSpPr>
        <p:spPr>
          <a:xfrm>
            <a:off x="6095998" y="2351032"/>
            <a:ext cx="5392529" cy="2883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1800" dirty="0">
                <a:solidFill>
                  <a:schemeClr val="tx1"/>
                </a:solidFill>
              </a:rPr>
              <a:t>Il lato su cui giace il punto è un</a:t>
            </a:r>
            <a:r>
              <a:rPr lang="it-IT" sz="1800" dirty="0">
                <a:solidFill>
                  <a:schemeClr val="accent1"/>
                </a:solidFill>
              </a:rPr>
              <a:t> lato di adiacenza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>
                <a:solidFill>
                  <a:schemeClr val="accent1"/>
                </a:solidFill>
              </a:rPr>
              <a:t>tra due triangoli</a:t>
            </a:r>
            <a:r>
              <a:rPr lang="it-IT" sz="1800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Salvo l’indice dei triangoli adiacenti.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Elimino i 2 triangoli dalla triangolazione.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Creo i nuovi 4 triangoli tra il punto in esame e i vertici dei triangoli di partenza.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Per ognuno dei nuovi triangoli verifico se esiste uno della triangolazione adiacente.</a:t>
            </a:r>
          </a:p>
          <a:p>
            <a:pPr algn="just"/>
            <a:r>
              <a:rPr lang="it-IT" sz="1800" dirty="0">
                <a:solidFill>
                  <a:schemeClr val="tx1"/>
                </a:solidFill>
              </a:rPr>
              <a:t>Verifico l’ipotesi di Delaunay tra le adiacenze.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BA0369D-1605-DBE5-25C9-EABFD4167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9" t="18485" r="14293" b="17900"/>
          <a:stretch/>
        </p:blipFill>
        <p:spPr>
          <a:xfrm>
            <a:off x="7625159" y="4817038"/>
            <a:ext cx="2334208" cy="175739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318E9F2-D12E-AEAE-264B-3FCFDE157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9" t="18704" r="7867" b="15491"/>
          <a:stretch/>
        </p:blipFill>
        <p:spPr>
          <a:xfrm>
            <a:off x="1999102" y="4817038"/>
            <a:ext cx="2607300" cy="16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4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673E79-7644-0FEF-5289-BDFE96B0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9447" y="0"/>
            <a:ext cx="6604627" cy="1507067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/>
              <a:t>Common side</a:t>
            </a:r>
          </a:p>
        </p:txBody>
      </p:sp>
      <p:pic>
        <p:nvPicPr>
          <p:cNvPr id="5" name="Segnaposto contenuto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5CAD799-C945-33FE-070E-09EF195E1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602" y="1338942"/>
            <a:ext cx="3198239" cy="5144071"/>
          </a:xfrm>
        </p:spPr>
      </p:pic>
      <p:pic>
        <p:nvPicPr>
          <p:cNvPr id="7" name="Immagine 6" descr="Immagine che contiene testo, elettronica, schermata, schermo&#10;&#10;Descrizione generata automaticamente">
            <a:extLst>
              <a:ext uri="{FF2B5EF4-FFF2-40B4-BE49-F238E27FC236}">
                <a16:creationId xmlns:a16="http://schemas.microsoft.com/office/drawing/2014/main" id="{03F8EF20-5D41-4646-95D4-03289DDF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978" y="1338942"/>
            <a:ext cx="3597563" cy="5256401"/>
          </a:xfrm>
          <a:prstGeom prst="rect">
            <a:avLst/>
          </a:prstGeom>
        </p:spPr>
      </p:pic>
      <p:pic>
        <p:nvPicPr>
          <p:cNvPr id="9" name="Immagine 8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414D13B7-E75A-8CD9-D587-C56EAFE62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2" t="3538" r="4604" b="5467"/>
          <a:stretch/>
        </p:blipFill>
        <p:spPr>
          <a:xfrm>
            <a:off x="8248365" y="1861457"/>
            <a:ext cx="3150033" cy="31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1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BA82F-3CCB-5EE5-DEAA-2A5E5452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8" y="262944"/>
            <a:ext cx="5665378" cy="1507067"/>
          </a:xfrm>
        </p:spPr>
        <p:txBody>
          <a:bodyPr>
            <a:normAutofit/>
          </a:bodyPr>
          <a:lstStyle/>
          <a:p>
            <a:pPr algn="just"/>
            <a:r>
              <a:rPr lang="it-IT" sz="4000" b="1" dirty="0"/>
              <a:t>IPOtesi di delaunay</a:t>
            </a:r>
          </a:p>
        </p:txBody>
      </p:sp>
      <p:pic>
        <p:nvPicPr>
          <p:cNvPr id="5" name="Segnaposto contenuto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B7611BA-D42A-6C5E-52B8-0BEFCA277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911"/>
          <a:stretch/>
        </p:blipFill>
        <p:spPr>
          <a:xfrm>
            <a:off x="873967" y="1829247"/>
            <a:ext cx="5222033" cy="4523515"/>
          </a:xfrm>
        </p:spPr>
      </p:pic>
      <p:pic>
        <p:nvPicPr>
          <p:cNvPr id="7" name="Immagine 6" descr="Immagine che contiene testo, elettronica, schermata, schermo&#10;&#10;Descrizione generata automaticamente">
            <a:extLst>
              <a:ext uri="{FF2B5EF4-FFF2-40B4-BE49-F238E27FC236}">
                <a16:creationId xmlns:a16="http://schemas.microsoft.com/office/drawing/2014/main" id="{04A78BF2-F4FA-FADA-66BC-6F9BBC18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62" y="262944"/>
            <a:ext cx="4299932" cy="3255915"/>
          </a:xfrm>
          <a:prstGeom prst="rect">
            <a:avLst/>
          </a:prstGeom>
        </p:spPr>
      </p:pic>
      <p:pic>
        <p:nvPicPr>
          <p:cNvPr id="9" name="Immagine 8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D2B1582A-0539-F462-21A2-2FC9FE6081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1" t="4481" r="6687" b="8707"/>
          <a:stretch/>
        </p:blipFill>
        <p:spPr>
          <a:xfrm>
            <a:off x="7819017" y="3985799"/>
            <a:ext cx="2444621" cy="236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40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2C36ED-99A2-B4DE-6EE6-EA57202D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55" y="612744"/>
            <a:ext cx="6164972" cy="1507067"/>
          </a:xfrm>
        </p:spPr>
        <p:txBody>
          <a:bodyPr>
            <a:normAutofit/>
          </a:bodyPr>
          <a:lstStyle/>
          <a:p>
            <a:pPr algn="just"/>
            <a:r>
              <a:rPr lang="it-IT" sz="6000" b="1" dirty="0"/>
              <a:t>flip</a:t>
            </a:r>
          </a:p>
        </p:txBody>
      </p:sp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B47ABDFD-D99F-344D-DF4E-A1CE331E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55" y="2119811"/>
            <a:ext cx="6164973" cy="4193859"/>
          </a:xfrm>
          <a:prstGeom prst="rect">
            <a:avLst/>
          </a:prstGeom>
        </p:spPr>
      </p:pic>
      <p:pic>
        <p:nvPicPr>
          <p:cNvPr id="9" name="Immagine 8" descr="Immagine che contiene linea, diagramma, Diagramma, numero&#10;&#10;Descrizione generata automaticamente">
            <a:extLst>
              <a:ext uri="{FF2B5EF4-FFF2-40B4-BE49-F238E27FC236}">
                <a16:creationId xmlns:a16="http://schemas.microsoft.com/office/drawing/2014/main" id="{9A467DA2-5048-0F81-9E19-B76278AB2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" t="3207" r="56684" b="6589"/>
          <a:stretch/>
        </p:blipFill>
        <p:spPr>
          <a:xfrm>
            <a:off x="8004252" y="612744"/>
            <a:ext cx="2655496" cy="2633776"/>
          </a:xfrm>
          <a:prstGeom prst="rect">
            <a:avLst/>
          </a:prstGeom>
        </p:spPr>
      </p:pic>
      <p:pic>
        <p:nvPicPr>
          <p:cNvPr id="11" name="Immagine 10" descr="Immagine che contiene linea, diagramma, Diagramma, numero&#10;&#10;Descrizione generata automaticamente">
            <a:extLst>
              <a:ext uri="{FF2B5EF4-FFF2-40B4-BE49-F238E27FC236}">
                <a16:creationId xmlns:a16="http://schemas.microsoft.com/office/drawing/2014/main" id="{BF2B9AB9-4329-C94E-0349-2A18A31D3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6" t="3837" r="2423" b="7892"/>
          <a:stretch/>
        </p:blipFill>
        <p:spPr>
          <a:xfrm>
            <a:off x="8004252" y="3710429"/>
            <a:ext cx="2655496" cy="260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81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F9F5CA-C331-76E4-F473-4F18F1C1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573" y="400524"/>
            <a:ext cx="9334853" cy="1314245"/>
          </a:xfrm>
        </p:spPr>
        <p:txBody>
          <a:bodyPr>
            <a:normAutofit/>
          </a:bodyPr>
          <a:lstStyle/>
          <a:p>
            <a:pPr algn="ctr"/>
            <a:r>
              <a:rPr lang="it-IT" sz="5400" b="1" dirty="0"/>
              <a:t>Risultato ottenuto</a:t>
            </a:r>
          </a:p>
        </p:txBody>
      </p:sp>
      <p:pic>
        <p:nvPicPr>
          <p:cNvPr id="5" name="Segnaposto contenuto 4" descr="Immagine che contiene linea, diagramma, cerchio, Simmetria&#10;&#10;Descrizione generata automaticamente">
            <a:extLst>
              <a:ext uri="{FF2B5EF4-FFF2-40B4-BE49-F238E27FC236}">
                <a16:creationId xmlns:a16="http://schemas.microsoft.com/office/drawing/2014/main" id="{87005707-3AB3-6345-13B1-9BD287D2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573" y="1714769"/>
            <a:ext cx="9334853" cy="4742707"/>
          </a:xfrm>
        </p:spPr>
      </p:pic>
    </p:spTree>
    <p:extLst>
      <p:ext uri="{BB962C8B-B14F-4D97-AF65-F5344CB8AC3E}">
        <p14:creationId xmlns:p14="http://schemas.microsoft.com/office/powerpoint/2010/main" val="25181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8B9A8-4610-772C-3597-4834A9CE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1" y="474134"/>
            <a:ext cx="9656618" cy="1298479"/>
          </a:xfrm>
        </p:spPr>
        <p:txBody>
          <a:bodyPr>
            <a:normAutofit/>
          </a:bodyPr>
          <a:lstStyle/>
          <a:p>
            <a:pPr algn="ctr"/>
            <a:r>
              <a:rPr lang="it-IT" sz="4400" b="1" dirty="0"/>
              <a:t>COMPLESSITA’ COMPUTAZIONALE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583109-07CE-61B3-4C09-DF9010B82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691" y="1772612"/>
            <a:ext cx="9656619" cy="4323387"/>
          </a:xfrm>
        </p:spPr>
        <p:txBody>
          <a:bodyPr>
            <a:noAutofit/>
          </a:bodyPr>
          <a:lstStyle/>
          <a:p>
            <a:pPr algn="just"/>
            <a:r>
              <a:rPr lang="it-IT" sz="2400" dirty="0">
                <a:solidFill>
                  <a:schemeClr val="accent1"/>
                </a:solidFill>
              </a:rPr>
              <a:t>point::importFromFile </a:t>
            </a:r>
            <a:r>
              <a:rPr lang="it-IT" sz="2400" dirty="0">
                <a:solidFill>
                  <a:schemeClr val="tx1"/>
                </a:solidFill>
              </a:rPr>
              <a:t>= costo O(n)</a:t>
            </a:r>
          </a:p>
          <a:p>
            <a:pPr algn="just"/>
            <a:r>
              <a:rPr lang="it-IT" sz="2400" dirty="0">
                <a:solidFill>
                  <a:schemeClr val="accent1"/>
                </a:solidFill>
              </a:rPr>
              <a:t>segment::findConnectingSegments </a:t>
            </a:r>
            <a:r>
              <a:rPr lang="it-IT" sz="2400" dirty="0">
                <a:solidFill>
                  <a:schemeClr val="tx1"/>
                </a:solidFill>
              </a:rPr>
              <a:t>= costo O(n * m)</a:t>
            </a:r>
          </a:p>
          <a:p>
            <a:pPr algn="just"/>
            <a:r>
              <a:rPr lang="it-IT" sz="2400" dirty="0">
                <a:solidFill>
                  <a:schemeClr val="accent1"/>
                </a:solidFill>
              </a:rPr>
              <a:t>triangle::generateTriangles </a:t>
            </a:r>
            <a:r>
              <a:rPr lang="it-IT" sz="2400" dirty="0">
                <a:solidFill>
                  <a:schemeClr val="tx1"/>
                </a:solidFill>
              </a:rPr>
              <a:t>= costo O(n^3)</a:t>
            </a:r>
          </a:p>
          <a:p>
            <a:pPr algn="just"/>
            <a:r>
              <a:rPr lang="it-IT" sz="2400" dirty="0">
                <a:solidFill>
                  <a:schemeClr val="accent1"/>
                </a:solidFill>
              </a:rPr>
              <a:t>triangle::flip </a:t>
            </a:r>
            <a:r>
              <a:rPr lang="it-IT" sz="2400" dirty="0">
                <a:solidFill>
                  <a:schemeClr val="tx1"/>
                </a:solidFill>
              </a:rPr>
              <a:t>= costo O(n)</a:t>
            </a:r>
          </a:p>
          <a:p>
            <a:pPr algn="just"/>
            <a:r>
              <a:rPr lang="it-IT" sz="2400" dirty="0">
                <a:solidFill>
                  <a:schemeClr val="accent1"/>
                </a:solidFill>
              </a:rPr>
              <a:t>delunay_internal </a:t>
            </a:r>
            <a:r>
              <a:rPr lang="it-IT" sz="2400" dirty="0">
                <a:solidFill>
                  <a:schemeClr val="tx1"/>
                </a:solidFill>
              </a:rPr>
              <a:t>= costo O(massimo tra  dimensione di segments, dimensione di triangles e costo flip) = O(n)</a:t>
            </a:r>
          </a:p>
          <a:p>
            <a:pPr algn="just"/>
            <a:r>
              <a:rPr lang="it-IT" sz="2400" dirty="0">
                <a:solidFill>
                  <a:schemeClr val="accent1"/>
                </a:solidFill>
              </a:rPr>
              <a:t>delunay_esternall </a:t>
            </a:r>
            <a:r>
              <a:rPr lang="it-IT" sz="2400" dirty="0">
                <a:solidFill>
                  <a:schemeClr val="tx1"/>
                </a:solidFill>
              </a:rPr>
              <a:t>= costo O(massimo tra  dimensione di segments, dimensione di triangles e costo flip) = O(n)</a:t>
            </a:r>
          </a:p>
        </p:txBody>
      </p:sp>
    </p:spTree>
    <p:extLst>
      <p:ext uri="{BB962C8B-B14F-4D97-AF65-F5344CB8AC3E}">
        <p14:creationId xmlns:p14="http://schemas.microsoft.com/office/powerpoint/2010/main" val="3570604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ttangolo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-3175" y="18672"/>
            <a:ext cx="1219200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960392" cy="2971801"/>
          </a:xfrm>
        </p:spPr>
        <p:txBody>
          <a:bodyPr rtlCol="0">
            <a:normAutofit/>
          </a:bodyPr>
          <a:lstStyle/>
          <a:p>
            <a:pPr algn="just"/>
            <a:r>
              <a:rPr lang="it-IT" sz="5400" b="1" dirty="0"/>
              <a:t>GRAZIE PER L’ATTENZIONE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 rtlCol="0">
            <a:normAutofit lnSpcReduction="10000"/>
          </a:bodyPr>
          <a:lstStyle/>
          <a:p>
            <a:pPr algn="just" rtl="0"/>
            <a:r>
              <a:rPr lang="it-IT" sz="2400" dirty="0">
                <a:solidFill>
                  <a:schemeClr val="tx1"/>
                </a:solidFill>
              </a:rPr>
              <a:t>A CURA DI:</a:t>
            </a:r>
          </a:p>
          <a:p>
            <a:pPr algn="just" rtl="0"/>
            <a:r>
              <a:rPr lang="it-IT" sz="2400" dirty="0">
                <a:solidFill>
                  <a:schemeClr val="tx1"/>
                </a:solidFill>
              </a:rPr>
              <a:t>EVA MANDARANO</a:t>
            </a:r>
          </a:p>
          <a:p>
            <a:pPr algn="just" rtl="0"/>
            <a:r>
              <a:rPr lang="it-IT" sz="2400" dirty="0">
                <a:solidFill>
                  <a:schemeClr val="tx1"/>
                </a:solidFill>
              </a:rPr>
              <a:t>FLAVIA CALFAPIETRO</a:t>
            </a:r>
          </a:p>
          <a:p>
            <a:pPr algn="just" rtl="0"/>
            <a:r>
              <a:rPr lang="it-IT" sz="2400" dirty="0">
                <a:solidFill>
                  <a:schemeClr val="tx1"/>
                </a:solidFill>
              </a:rPr>
              <a:t>RAFFAELLA CALDARALE</a:t>
            </a:r>
          </a:p>
        </p:txBody>
      </p:sp>
    </p:spTree>
    <p:extLst>
      <p:ext uri="{BB962C8B-B14F-4D97-AF65-F5344CB8AC3E}">
        <p14:creationId xmlns:p14="http://schemas.microsoft.com/office/powerpoint/2010/main" val="150997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B230A4-DFD8-B68C-CFB9-27057C18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77" y="756470"/>
            <a:ext cx="6205635" cy="1507067"/>
          </a:xfrm>
        </p:spPr>
        <p:txBody>
          <a:bodyPr>
            <a:normAutofit/>
          </a:bodyPr>
          <a:lstStyle/>
          <a:p>
            <a:pPr algn="just"/>
            <a:r>
              <a:rPr lang="it-IT" sz="4000" b="1" dirty="0"/>
              <a:t>DESCRIZIONE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85B19C9-C850-F6B1-1F24-D43A40700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277" y="2263537"/>
                <a:ext cx="6205635" cy="3541517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it-IT" sz="2600" dirty="0">
                    <a:solidFill>
                      <a:schemeClr val="tx1"/>
                    </a:solidFill>
                  </a:rPr>
                  <a:t>Dato un set di punti P∈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600" dirty="0">
                    <a:solidFill>
                      <a:schemeClr val="tx1"/>
                    </a:solidFill>
                  </a:rPr>
                  <a:t> trovare la triangolazione che rispetti l’ipotesi di Delaunay.</a:t>
                </a:r>
              </a:p>
              <a:p>
                <a:pPr algn="just"/>
                <a:r>
                  <a:rPr lang="it-IT" sz="2600" dirty="0">
                    <a:solidFill>
                      <a:schemeClr val="tx1"/>
                    </a:solidFill>
                  </a:rPr>
                  <a:t>L’ipotesi di Delaunay dice che dati due triangoli adiacenti, gli angoli opposti al lato di adiacenza sommano meno di 180°.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85B19C9-C850-F6B1-1F24-D43A40700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277" y="2263537"/>
                <a:ext cx="6205635" cy="3541517"/>
              </a:xfrm>
              <a:blipFill>
                <a:blip r:embed="rId2"/>
                <a:stretch>
                  <a:fillRect l="-983" r="-18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schizzo, bianco e nero, arte, modello&#10;&#10;Descrizione generata automaticamente">
            <a:extLst>
              <a:ext uri="{FF2B5EF4-FFF2-40B4-BE49-F238E27FC236}">
                <a16:creationId xmlns:a16="http://schemas.microsoft.com/office/drawing/2014/main" id="{60ABD9D6-753E-450D-E81F-AEC7E995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912" y="0"/>
            <a:ext cx="5347996" cy="53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3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8FC21B-A6BD-3232-F2CC-CB24D5D1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089" y="512025"/>
            <a:ext cx="9561819" cy="1432941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/>
              <a:t>SOLUZIONE PROPOSTA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19B424-DA8C-F60A-B756-47B7D3068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090" y="1942891"/>
            <a:ext cx="9561819" cy="42285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600" dirty="0">
                <a:solidFill>
                  <a:schemeClr val="tx1"/>
                </a:solidFill>
              </a:rPr>
              <a:t>Le unità fondamentali del problema sono i triangoli e i suoi elementi. Le classi corrispondenti sono:</a:t>
            </a:r>
          </a:p>
          <a:p>
            <a:pPr lvl="2" algn="just"/>
            <a:r>
              <a:rPr lang="it-IT" sz="2600" dirty="0">
                <a:solidFill>
                  <a:schemeClr val="tx1"/>
                </a:solidFill>
              </a:rPr>
              <a:t>point</a:t>
            </a:r>
          </a:p>
          <a:p>
            <a:pPr marL="0" indent="0" algn="just">
              <a:buNone/>
            </a:pPr>
            <a:endParaRPr lang="it-IT" sz="2600" dirty="0">
              <a:solidFill>
                <a:schemeClr val="tx1"/>
              </a:solidFill>
            </a:endParaRPr>
          </a:p>
          <a:p>
            <a:pPr lvl="2" algn="just"/>
            <a:r>
              <a:rPr lang="it-IT" sz="2600" dirty="0">
                <a:solidFill>
                  <a:schemeClr val="tx1"/>
                </a:solidFill>
              </a:rPr>
              <a:t>segment</a:t>
            </a:r>
          </a:p>
          <a:p>
            <a:pPr marL="0" indent="0" algn="just">
              <a:buNone/>
            </a:pPr>
            <a:endParaRPr lang="it-IT" sz="2600" dirty="0">
              <a:solidFill>
                <a:schemeClr val="tx1"/>
              </a:solidFill>
            </a:endParaRPr>
          </a:p>
          <a:p>
            <a:pPr lvl="2" algn="just"/>
            <a:r>
              <a:rPr lang="it-IT" sz="2600" dirty="0">
                <a:solidFill>
                  <a:schemeClr val="tx1"/>
                </a:solidFill>
              </a:rPr>
              <a:t>triangle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134E3FA-A979-2BEE-10A6-0D27AC82A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472" b="74998"/>
          <a:stretch/>
        </p:blipFill>
        <p:spPr>
          <a:xfrm>
            <a:off x="5477059" y="3087995"/>
            <a:ext cx="1283810" cy="839957"/>
          </a:xfrm>
          <a:prstGeom prst="rect">
            <a:avLst/>
          </a:prstGeom>
        </p:spPr>
      </p:pic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E4E3406-DF66-677B-FE9E-38E8084CB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451" b="82360"/>
          <a:stretch/>
        </p:blipFill>
        <p:spPr>
          <a:xfrm>
            <a:off x="5073925" y="4053680"/>
            <a:ext cx="2090078" cy="726946"/>
          </a:xfrm>
          <a:prstGeom prst="rect">
            <a:avLst/>
          </a:prstGeom>
        </p:spPr>
      </p:pic>
      <p:pic>
        <p:nvPicPr>
          <p:cNvPr id="13" name="Immagine 12" descr="Immagine che contiene testo, Carattere, schermata, design&#10;&#10;Descrizione generata automaticamente">
            <a:extLst>
              <a:ext uri="{FF2B5EF4-FFF2-40B4-BE49-F238E27FC236}">
                <a16:creationId xmlns:a16="http://schemas.microsoft.com/office/drawing/2014/main" id="{CC492551-C607-2CA9-C4AB-95595EB7C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030" y="4906354"/>
            <a:ext cx="1859868" cy="15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73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C78A6326-473F-0BA8-F12F-32FD0794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2" y="349019"/>
            <a:ext cx="9903455" cy="615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922D83-1CF6-2EF9-30BC-8D03017F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757" y="1191491"/>
            <a:ext cx="9382481" cy="223750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30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 la triangolazione si terrà traccia tramite tre vettori</a:t>
            </a:r>
            <a:r>
              <a:rPr lang="it-IT" sz="3000" kern="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30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triangoli, segmenti e punti.</a:t>
            </a:r>
          </a:p>
          <a:p>
            <a:pPr marL="0" indent="0" algn="just">
              <a:buNone/>
            </a:pPr>
            <a:r>
              <a:rPr lang="it-IT" sz="3000" kern="1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Questi elementi </a:t>
            </a:r>
            <a:r>
              <a:rPr lang="it-IT" sz="30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verranno aggiunti o tolti con le varie iterazioni.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A6C343-7B02-D159-6CB7-6E4C6920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57" y="3429000"/>
            <a:ext cx="9382481" cy="10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3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F807CC-33FB-0DF5-47CD-F3ABFA39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688" y="456508"/>
            <a:ext cx="7128621" cy="1507067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/>
              <a:t>Import from file</a:t>
            </a:r>
          </a:p>
        </p:txBody>
      </p:sp>
      <p:pic>
        <p:nvPicPr>
          <p:cNvPr id="5" name="Segnaposto contenuto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55E214A-1E28-5658-CA86-AE79D045B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688" y="1963575"/>
            <a:ext cx="7128621" cy="4437917"/>
          </a:xfrm>
        </p:spPr>
      </p:pic>
    </p:spTree>
    <p:extLst>
      <p:ext uri="{BB962C8B-B14F-4D97-AF65-F5344CB8AC3E}">
        <p14:creationId xmlns:p14="http://schemas.microsoft.com/office/powerpoint/2010/main" val="4179580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8317A6C1-5E86-32F5-4C09-26251E242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58113"/>
            <a:ext cx="5746593" cy="1972514"/>
          </a:xfrm>
        </p:spPr>
      </p:pic>
      <p:pic>
        <p:nvPicPr>
          <p:cNvPr id="7" name="Immagine 6" descr="Immagine che contiene linea, Diagramma, diagramma, Parallelo">
            <a:extLst>
              <a:ext uri="{FF2B5EF4-FFF2-40B4-BE49-F238E27FC236}">
                <a16:creationId xmlns:a16="http://schemas.microsoft.com/office/drawing/2014/main" id="{433CD888-58E0-0CF9-DE68-4576D7B5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8998"/>
            <a:ext cx="5746594" cy="3031054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162638E7-0A71-EE1E-C215-6056BD144018}"/>
              </a:ext>
            </a:extLst>
          </p:cNvPr>
          <p:cNvSpPr txBox="1">
            <a:spLocks/>
          </p:cNvSpPr>
          <p:nvPr/>
        </p:nvSpPr>
        <p:spPr>
          <a:xfrm>
            <a:off x="670357" y="1258113"/>
            <a:ext cx="4982297" cy="5201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panose="05040102010807070707" pitchFamily="18" charset="2"/>
              <a:buNone/>
            </a:pPr>
            <a:r>
              <a:rPr lang="it-IT" sz="2800" dirty="0">
                <a:solidFill>
                  <a:schemeClr val="tx1"/>
                </a:solidFill>
              </a:rPr>
              <a:t>Presi tutti i punti forniti dal file, sono stati creati tutti i possibili triangoli ed inseriti  in un vettore.</a:t>
            </a:r>
          </a:p>
          <a:p>
            <a:pPr marL="0" indent="0" algn="just">
              <a:buFont typeface="Wingdings 3" panose="05040102010807070707" pitchFamily="18" charset="2"/>
              <a:buNone/>
            </a:pPr>
            <a:r>
              <a:rPr lang="it-IT" sz="2800" dirty="0">
                <a:solidFill>
                  <a:schemeClr val="tx1"/>
                </a:solidFill>
              </a:rPr>
              <a:t>Per ognuno dei triangoli è stata calcolata l’area con l’obiettivo di trovare quella massima.</a:t>
            </a:r>
          </a:p>
        </p:txBody>
      </p:sp>
    </p:spTree>
    <p:extLst>
      <p:ext uri="{BB962C8B-B14F-4D97-AF65-F5344CB8AC3E}">
        <p14:creationId xmlns:p14="http://schemas.microsoft.com/office/powerpoint/2010/main" val="1332067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0356AA-F93A-3638-2B43-9D30A375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0" y="0"/>
            <a:ext cx="4568922" cy="1507067"/>
          </a:xfrm>
        </p:spPr>
        <p:txBody>
          <a:bodyPr>
            <a:normAutofit/>
          </a:bodyPr>
          <a:lstStyle/>
          <a:p>
            <a:pPr algn="just"/>
            <a:r>
              <a:rPr lang="it-IT" sz="4400" b="1" dirty="0" err="1"/>
              <a:t>Is</a:t>
            </a:r>
            <a:r>
              <a:rPr lang="it-IT" sz="4400" b="1" dirty="0"/>
              <a:t> point inside</a:t>
            </a:r>
          </a:p>
        </p:txBody>
      </p:sp>
      <p:pic>
        <p:nvPicPr>
          <p:cNvPr id="5" name="Segnaposto contenuto 4" descr="Immagine che contiene testo, schermata, software, numero&#10;&#10;Descrizione generata automaticamente">
            <a:extLst>
              <a:ext uri="{FF2B5EF4-FFF2-40B4-BE49-F238E27FC236}">
                <a16:creationId xmlns:a16="http://schemas.microsoft.com/office/drawing/2014/main" id="{A1EB8F40-A266-D287-1471-FC3A48525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9578" y="349723"/>
            <a:ext cx="2666570" cy="4655199"/>
          </a:xfrm>
        </p:spPr>
      </p:pic>
      <p:pic>
        <p:nvPicPr>
          <p:cNvPr id="7" name="Immagine 6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3199A2FB-9FE6-C3B5-D0EC-35F5BA51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752" y="349723"/>
            <a:ext cx="2785488" cy="4655199"/>
          </a:xfrm>
          <a:prstGeom prst="rect">
            <a:avLst/>
          </a:prstGeom>
        </p:spPr>
      </p:pic>
      <p:pic>
        <p:nvPicPr>
          <p:cNvPr id="11" name="Immagine 1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E041A59-19F6-55CC-C6C9-A15AEB40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0" y="1569412"/>
            <a:ext cx="4568922" cy="4691227"/>
          </a:xfrm>
          <a:prstGeom prst="rect">
            <a:avLst/>
          </a:prstGeom>
        </p:spPr>
      </p:pic>
      <p:pic>
        <p:nvPicPr>
          <p:cNvPr id="13" name="Immagine 12" descr="Immagine che contiene linea, diagramma, Diagramma, Parallelo&#10;&#10;Descrizione generata automaticamente">
            <a:extLst>
              <a:ext uri="{FF2B5EF4-FFF2-40B4-BE49-F238E27FC236}">
                <a16:creationId xmlns:a16="http://schemas.microsoft.com/office/drawing/2014/main" id="{7E1D74A9-3132-C1F8-4973-5D6C87269F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8" r="2860" b="6624"/>
          <a:stretch/>
        </p:blipFill>
        <p:spPr>
          <a:xfrm>
            <a:off x="5799578" y="5004922"/>
            <a:ext cx="5946662" cy="16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6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1BFDCA-AD9C-3C5B-D4DC-9FB6D3241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03723"/>
            <a:ext cx="7018914" cy="1210474"/>
          </a:xfrm>
        </p:spPr>
        <p:txBody>
          <a:bodyPr>
            <a:noAutofit/>
          </a:bodyPr>
          <a:lstStyle/>
          <a:p>
            <a:pPr algn="just"/>
            <a:r>
              <a:rPr lang="it-IT" sz="4800" b="1" dirty="0"/>
              <a:t>CASO punto INTERNO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9F05EF-752D-E3F4-4BE9-A8C41E5E7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1614196"/>
            <a:ext cx="7018915" cy="4523367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it-IT" sz="2800" dirty="0">
                <a:solidFill>
                  <a:schemeClr val="tx1"/>
                </a:solidFill>
              </a:rPr>
              <a:t>Se il nuovo punto preso in esame si trova all’interno di un triangolo già appartenente alla triangolazione:</a:t>
            </a:r>
          </a:p>
          <a:p>
            <a:pPr algn="just"/>
            <a:r>
              <a:rPr lang="it-IT" sz="2800" dirty="0">
                <a:solidFill>
                  <a:schemeClr val="tx1"/>
                </a:solidFill>
              </a:rPr>
              <a:t>Salvo l’indice del triangolo t a cui è interno.</a:t>
            </a:r>
          </a:p>
          <a:p>
            <a:pPr algn="just"/>
            <a:r>
              <a:rPr lang="it-IT" sz="2800" dirty="0">
                <a:solidFill>
                  <a:schemeClr val="tx1"/>
                </a:solidFill>
              </a:rPr>
              <a:t>Elimino il triangolo t dalla triangolazione.</a:t>
            </a:r>
          </a:p>
          <a:p>
            <a:pPr algn="just"/>
            <a:r>
              <a:rPr lang="it-IT" sz="2800" dirty="0">
                <a:solidFill>
                  <a:schemeClr val="tx1"/>
                </a:solidFill>
              </a:rPr>
              <a:t>Collego il punto ai tre vertici di t creando tre nuovi triangoli.</a:t>
            </a:r>
          </a:p>
          <a:p>
            <a:pPr algn="just"/>
            <a:r>
              <a:rPr lang="it-IT" sz="2800" dirty="0">
                <a:solidFill>
                  <a:schemeClr val="tx1"/>
                </a:solidFill>
              </a:rPr>
              <a:t>Per ognuno dei nuovi triangoli verifico se esiste uno della triangolazione adiacente.</a:t>
            </a:r>
          </a:p>
          <a:p>
            <a:pPr algn="just"/>
            <a:r>
              <a:rPr lang="it-IT" sz="2800" dirty="0">
                <a:solidFill>
                  <a:schemeClr val="tx1"/>
                </a:solidFill>
              </a:rPr>
              <a:t>Verifico l’ipotesi di Delaunay tra le adiacenze.</a:t>
            </a:r>
          </a:p>
        </p:txBody>
      </p:sp>
      <p:pic>
        <p:nvPicPr>
          <p:cNvPr id="5" name="Immagine 4" descr="Immagine che contiene triangolo, linea&#10;&#10;Descrizione generata automaticamente">
            <a:extLst>
              <a:ext uri="{FF2B5EF4-FFF2-40B4-BE49-F238E27FC236}">
                <a16:creationId xmlns:a16="http://schemas.microsoft.com/office/drawing/2014/main" id="{7E8F27FA-D7BA-41A4-A796-331792713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3538" r="12456" b="17143"/>
          <a:stretch/>
        </p:blipFill>
        <p:spPr>
          <a:xfrm>
            <a:off x="8198416" y="403721"/>
            <a:ext cx="3309372" cy="24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04596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67_TF11469707.potx" id="{B90EC4A6-292A-4249-8957-769325B85B9F}" vid="{0C0AA791-F729-455B-8A31-C9199FD5FD2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purl.org/dc/terms/"/>
    <ds:schemaRef ds:uri="16c05727-aa75-4e4a-9b5f-8a80a1165891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Sezione</Template>
  <TotalTime>1086</TotalTime>
  <Words>573</Words>
  <Application>Microsoft Office PowerPoint</Application>
  <PresentationFormat>Widescreen</PresentationFormat>
  <Paragraphs>68</Paragraphs>
  <Slides>18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Century Gothic</vt:lpstr>
      <vt:lpstr>Wingdings 3</vt:lpstr>
      <vt:lpstr>Sezione</vt:lpstr>
      <vt:lpstr>TRIANGOLAZIONE DI DELAUNAY</vt:lpstr>
      <vt:lpstr>DESCRIZIONE PROBLEMA</vt:lpstr>
      <vt:lpstr>SOLUZIONE PROPOSTA</vt:lpstr>
      <vt:lpstr>Presentazione standard di PowerPoint</vt:lpstr>
      <vt:lpstr>Presentazione standard di PowerPoint</vt:lpstr>
      <vt:lpstr>Import from file</vt:lpstr>
      <vt:lpstr>Presentazione standard di PowerPoint</vt:lpstr>
      <vt:lpstr>Is point inside</vt:lpstr>
      <vt:lpstr>CASO punto INTERNO</vt:lpstr>
      <vt:lpstr>CASO punto ESTERNO</vt:lpstr>
      <vt:lpstr>intersect</vt:lpstr>
      <vt:lpstr>CASO PUNTO SUL Lato</vt:lpstr>
      <vt:lpstr>Common side</vt:lpstr>
      <vt:lpstr>IPOtesi di delaunay</vt:lpstr>
      <vt:lpstr>flip</vt:lpstr>
      <vt:lpstr>Risultato ottenuto</vt:lpstr>
      <vt:lpstr>COMPLESSITA’ COMPUTAZIONALE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TRIANGOLAZIONE DI DELAUNAY</dc:title>
  <dc:creator>Mandarano  Eva</dc:creator>
  <cp:lastModifiedBy>Mandarano  Eva</cp:lastModifiedBy>
  <cp:revision>4</cp:revision>
  <dcterms:created xsi:type="dcterms:W3CDTF">2023-07-14T13:22:41Z</dcterms:created>
  <dcterms:modified xsi:type="dcterms:W3CDTF">2023-07-16T13:24:02Z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